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oboto Black"/>
      <p:bold r:id="rId31"/>
      <p:boldItalic r:id="rId32"/>
    </p:embeddedFont>
    <p:embeddedFont>
      <p:font typeface="Proxima Nova"/>
      <p:regular r:id="rId33"/>
      <p:bold r:id="rId34"/>
      <p:italic r:id="rId35"/>
      <p:boldItalic r:id="rId36"/>
    </p:embeddedFont>
    <p:embeddedFont>
      <p:font typeface="Roboto"/>
      <p:regular r:id="rId37"/>
      <p:bold r:id="rId38"/>
      <p:italic r:id="rId39"/>
      <p:boldItalic r:id="rId40"/>
    </p:embeddedFont>
    <p:embeddedFont>
      <p:font typeface="Roboto Medium"/>
      <p:regular r:id="rId41"/>
      <p:bold r:id="rId42"/>
      <p:italic r:id="rId43"/>
      <p:boldItalic r:id="rId44"/>
    </p:embeddedFont>
    <p:embeddedFont>
      <p:font typeface="Roboto Light"/>
      <p:regular r:id="rId45"/>
      <p:bold r:id="rId46"/>
      <p:italic r:id="rId47"/>
      <p:boldItalic r:id="rId48"/>
    </p:embeddedFont>
    <p:embeddedFont>
      <p:font typeface="Alfa Slab One"/>
      <p:regular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F246B20-74DD-4198-89FE-787974F474B6}">
  <a:tblStyle styleId="{EF246B20-74DD-4198-89FE-787974F474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C3BF6E8D-849D-4037-BB8B-6F7B423A8949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42" Type="http://schemas.openxmlformats.org/officeDocument/2006/relationships/font" Target="fonts/RobotoMedium-bold.fntdata"/><Relationship Id="rId41" Type="http://schemas.openxmlformats.org/officeDocument/2006/relationships/font" Target="fonts/RobotoMedium-regular.fntdata"/><Relationship Id="rId44" Type="http://schemas.openxmlformats.org/officeDocument/2006/relationships/font" Target="fonts/RobotoMedium-boldItalic.fntdata"/><Relationship Id="rId43" Type="http://schemas.openxmlformats.org/officeDocument/2006/relationships/font" Target="fonts/RobotoMedium-italic.fntdata"/><Relationship Id="rId46" Type="http://schemas.openxmlformats.org/officeDocument/2006/relationships/font" Target="fonts/RobotoLight-bold.fntdata"/><Relationship Id="rId45" Type="http://schemas.openxmlformats.org/officeDocument/2006/relationships/font" Target="fonts/Roboto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obotoLight-boldItalic.fntdata"/><Relationship Id="rId47" Type="http://schemas.openxmlformats.org/officeDocument/2006/relationships/font" Target="fonts/RobotoLight-italic.fntdata"/><Relationship Id="rId49" Type="http://schemas.openxmlformats.org/officeDocument/2006/relationships/font" Target="fonts/AlfaSlabOne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Black-bold.fntdata"/><Relationship Id="rId30" Type="http://schemas.openxmlformats.org/officeDocument/2006/relationships/slide" Target="slides/slide24.xml"/><Relationship Id="rId33" Type="http://schemas.openxmlformats.org/officeDocument/2006/relationships/font" Target="fonts/ProximaNova-regular.fntdata"/><Relationship Id="rId32" Type="http://schemas.openxmlformats.org/officeDocument/2006/relationships/font" Target="fonts/RobotoBlack-boldItalic.fntdata"/><Relationship Id="rId35" Type="http://schemas.openxmlformats.org/officeDocument/2006/relationships/font" Target="fonts/ProximaNova-italic.fntdata"/><Relationship Id="rId34" Type="http://schemas.openxmlformats.org/officeDocument/2006/relationships/font" Target="fonts/ProximaNova-bold.fntdata"/><Relationship Id="rId37" Type="http://schemas.openxmlformats.org/officeDocument/2006/relationships/font" Target="fonts/Roboto-regular.fntdata"/><Relationship Id="rId36" Type="http://schemas.openxmlformats.org/officeDocument/2006/relationships/font" Target="fonts/ProximaNova-boldItalic.fntdata"/><Relationship Id="rId39" Type="http://schemas.openxmlformats.org/officeDocument/2006/relationships/font" Target="fonts/Roboto-italic.fntdata"/><Relationship Id="rId38" Type="http://schemas.openxmlformats.org/officeDocument/2006/relationships/font" Target="fonts/Roboto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65efcc7a4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65efcc7a4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65efcc7a4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65efcc7a4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65efcc7a4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65efcc7a4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65efcc7a4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65efcc7a4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597fe8a4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597fe8a4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60f61f01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060f61f01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Vague of the value - two weeks work, it will be xx hours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how much comparation time / email sent decreased by transparency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satisfaction is measurable （by rate survey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 deleted - use a link to combine the cha &amp; bene?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DELIVER BENEFITS to avoid repeti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used to compare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5408d469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5408d469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$50 - whiteboard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 - free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doc - $70 / year ( business version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S3 - unknown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 - $140 one time 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Semplan - $120 per year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point is to show how we get $120 ( or we can use canvas similarity + excel comparation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597fe8a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0597fe8a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6a72f102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6a72f102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597fe8a4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0597fe8a4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65efcc7a4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65efcc7a4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60f61f58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060f61f58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how much time / email decreased by transparency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satisfaction is measurable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597fe8a4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597fe8a4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7014dbd01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07014dbd01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060f61f010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060f61f010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06a72f102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06a72f102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65efcc7a4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65efcc7a4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65efcc7a4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65efcc7a4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65efcc7a4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65efcc7a4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65efcc7a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65efcc7a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0597fe8a4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0597fe8a4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65efcc7a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65efcc7a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597fe8a4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597fe8a4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/>
        </p:nvSpPr>
        <p:spPr>
          <a:xfrm>
            <a:off x="549075" y="717175"/>
            <a:ext cx="6723600" cy="40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Agenda 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Problem</a:t>
            </a:r>
            <a:r>
              <a:rPr lang="en" sz="1100">
                <a:solidFill>
                  <a:schemeClr val="dk1"/>
                </a:solidFill>
              </a:rPr>
              <a:t> (Pain points, Customer Journey before) </a:t>
            </a:r>
            <a:r>
              <a:rPr b="1" lang="en" sz="1100">
                <a:solidFill>
                  <a:schemeClr val="accent1"/>
                </a:solidFill>
              </a:rPr>
              <a:t>– Abhinaav</a:t>
            </a:r>
            <a:endParaRPr b="1" sz="1100">
              <a:solidFill>
                <a:schemeClr val="accen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Concepts used: Persona, Insights from interviews and external research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Market </a:t>
            </a:r>
            <a:r>
              <a:rPr b="1" lang="en" sz="1100">
                <a:solidFill>
                  <a:schemeClr val="accent1"/>
                </a:solidFill>
              </a:rPr>
              <a:t>– Pranav</a:t>
            </a:r>
            <a:endParaRPr b="1" sz="1100">
              <a:solidFill>
                <a:schemeClr val="accen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Solution</a:t>
            </a:r>
            <a:r>
              <a:rPr lang="en" sz="1100">
                <a:solidFill>
                  <a:schemeClr val="dk1"/>
                </a:solidFill>
              </a:rPr>
              <a:t> (Customer Journey after) </a:t>
            </a:r>
            <a:r>
              <a:rPr b="1" lang="en" sz="1100">
                <a:solidFill>
                  <a:schemeClr val="accent1"/>
                </a:solidFill>
              </a:rPr>
              <a:t>–Pranav</a:t>
            </a:r>
            <a:endParaRPr b="1" sz="1100">
              <a:solidFill>
                <a:schemeClr val="accen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Concepts used: Concept Solution Design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UI Mockups</a:t>
            </a:r>
            <a:r>
              <a:rPr lang="en" sz="1100">
                <a:solidFill>
                  <a:schemeClr val="dk1"/>
                </a:solidFill>
              </a:rPr>
              <a:t> to explain solution </a:t>
            </a:r>
            <a:r>
              <a:rPr b="1" lang="en" sz="1100">
                <a:solidFill>
                  <a:schemeClr val="accent1"/>
                </a:solidFill>
              </a:rPr>
              <a:t>–Abhinaav</a:t>
            </a:r>
            <a:endParaRPr b="1" sz="1100">
              <a:solidFill>
                <a:schemeClr val="accen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MVP vs Future</a:t>
            </a:r>
            <a:r>
              <a:rPr lang="en" sz="1100">
                <a:solidFill>
                  <a:schemeClr val="dk1"/>
                </a:solidFill>
              </a:rPr>
              <a:t> (MVP, Next, Future) </a:t>
            </a:r>
            <a:r>
              <a:rPr b="1" lang="en" sz="1100">
                <a:solidFill>
                  <a:schemeClr val="accent1"/>
                </a:solidFill>
              </a:rPr>
              <a:t>–Pranav</a:t>
            </a:r>
            <a:endParaRPr b="1" sz="1100">
              <a:solidFill>
                <a:schemeClr val="accen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Competitor Analysis </a:t>
            </a:r>
            <a:r>
              <a:rPr lang="en" sz="1100">
                <a:solidFill>
                  <a:schemeClr val="dk1"/>
                </a:solidFill>
              </a:rPr>
              <a:t>( Differentiation/ positioning grid)</a:t>
            </a:r>
            <a:r>
              <a:rPr b="1" lang="en" sz="1100">
                <a:solidFill>
                  <a:schemeClr val="accent1"/>
                </a:solidFill>
              </a:rPr>
              <a:t> –Zeyuan</a:t>
            </a:r>
            <a:endParaRPr b="1" sz="1100">
              <a:solidFill>
                <a:schemeClr val="accen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Concepts used: Differentiated value, Positioning and Differentiation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Benefits </a:t>
            </a:r>
            <a:r>
              <a:rPr b="1" lang="en" sz="1100">
                <a:solidFill>
                  <a:schemeClr val="accent1"/>
                </a:solidFill>
              </a:rPr>
              <a:t>–Zeyuan</a:t>
            </a:r>
            <a:endParaRPr b="1" sz="1100">
              <a:solidFill>
                <a:schemeClr val="accen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Concepts used: Value Measurement(Value, Measurement, Metrics)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Value Proposition </a:t>
            </a:r>
            <a:r>
              <a:rPr b="1" lang="en" sz="1100">
                <a:solidFill>
                  <a:schemeClr val="accent1"/>
                </a:solidFill>
              </a:rPr>
              <a:t>–Zeyuan</a:t>
            </a:r>
            <a:endParaRPr b="1" sz="1100">
              <a:solidFill>
                <a:schemeClr val="accen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Concept used: Pricing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Recommendation </a:t>
            </a:r>
            <a:r>
              <a:rPr b="1" lang="en" sz="1100">
                <a:solidFill>
                  <a:schemeClr val="accent1"/>
                </a:solidFill>
              </a:rPr>
              <a:t>–Johnny</a:t>
            </a:r>
            <a:endParaRPr b="1" sz="1100">
              <a:solidFill>
                <a:schemeClr val="accen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Appendix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Cost justification </a:t>
            </a:r>
            <a:r>
              <a:rPr b="1" lang="en" sz="1100">
                <a:solidFill>
                  <a:schemeClr val="accent1"/>
                </a:solidFill>
              </a:rPr>
              <a:t>–Johnny</a:t>
            </a:r>
            <a:endParaRPr b="1" sz="1100">
              <a:solidFill>
                <a:schemeClr val="accen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Benefits Justification </a:t>
            </a:r>
            <a:r>
              <a:rPr b="1" lang="en" sz="1100">
                <a:solidFill>
                  <a:schemeClr val="accent1"/>
                </a:solidFill>
              </a:rPr>
              <a:t>–Johnny</a:t>
            </a:r>
            <a:endParaRPr b="1" sz="11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161375" y="116525"/>
            <a:ext cx="4930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Slides to make</a:t>
            </a:r>
            <a:endParaRPr b="1"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>
            <p:ph idx="4294967295" type="title"/>
          </p:nvPr>
        </p:nvSpPr>
        <p:spPr>
          <a:xfrm>
            <a:off x="311688" y="3168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100">
                <a:solidFill>
                  <a:srgbClr val="8B0D32"/>
                </a:solidFill>
                <a:latin typeface="Arial"/>
                <a:ea typeface="Arial"/>
                <a:cs typeface="Arial"/>
                <a:sym typeface="Arial"/>
              </a:rPr>
              <a:t>UI Mockup</a:t>
            </a:r>
            <a:endParaRPr b="1" sz="3100">
              <a:solidFill>
                <a:srgbClr val="8B0D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Showing a typical workflow  </a:t>
            </a:r>
            <a:endParaRPr b="1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2450" y="1495075"/>
            <a:ext cx="1599100" cy="15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9789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9789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9789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734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/>
          <p:nvPr/>
        </p:nvSpPr>
        <p:spPr>
          <a:xfrm>
            <a:off x="5420250" y="2931987"/>
            <a:ext cx="2790900" cy="678900"/>
          </a:xfrm>
          <a:prstGeom prst="roundRect">
            <a:avLst>
              <a:gd fmla="val 16667" name="adj"/>
            </a:avLst>
          </a:prstGeom>
          <a:solidFill>
            <a:srgbClr val="8B0D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7"/>
          <p:cNvSpPr/>
          <p:nvPr/>
        </p:nvSpPr>
        <p:spPr>
          <a:xfrm>
            <a:off x="5420213" y="1784462"/>
            <a:ext cx="2790900" cy="678900"/>
          </a:xfrm>
          <a:prstGeom prst="roundRect">
            <a:avLst>
              <a:gd fmla="val 16667" name="adj"/>
            </a:avLst>
          </a:prstGeom>
          <a:solidFill>
            <a:srgbClr val="8B0D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7"/>
          <p:cNvSpPr txBox="1"/>
          <p:nvPr/>
        </p:nvSpPr>
        <p:spPr>
          <a:xfrm>
            <a:off x="1435000" y="1372450"/>
            <a:ext cx="139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8B0D32"/>
                </a:solidFill>
              </a:rPr>
              <a:t>Challenges</a:t>
            </a:r>
            <a:endParaRPr b="1" sz="1600">
              <a:solidFill>
                <a:srgbClr val="8B0D32"/>
              </a:solidFill>
            </a:endParaRPr>
          </a:p>
        </p:txBody>
      </p:sp>
      <p:sp>
        <p:nvSpPr>
          <p:cNvPr id="131" name="Google Shape;131;p27"/>
          <p:cNvSpPr txBox="1"/>
          <p:nvPr/>
        </p:nvSpPr>
        <p:spPr>
          <a:xfrm>
            <a:off x="5989175" y="1384263"/>
            <a:ext cx="1653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8B0D32"/>
                </a:solidFill>
              </a:rPr>
              <a:t>Benefits</a:t>
            </a:r>
            <a:endParaRPr b="1" sz="1600">
              <a:solidFill>
                <a:srgbClr val="8B0D32"/>
              </a:solidFill>
            </a:endParaRPr>
          </a:p>
        </p:txBody>
      </p:sp>
      <p:sp>
        <p:nvSpPr>
          <p:cNvPr id="132" name="Google Shape;132;p27"/>
          <p:cNvSpPr txBox="1"/>
          <p:nvPr>
            <p:ph type="title"/>
          </p:nvPr>
        </p:nvSpPr>
        <p:spPr>
          <a:xfrm>
            <a:off x="1748371" y="437825"/>
            <a:ext cx="545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B0D32"/>
                </a:solidFill>
                <a:latin typeface="Arial"/>
                <a:ea typeface="Arial"/>
                <a:cs typeface="Arial"/>
                <a:sym typeface="Arial"/>
              </a:rPr>
              <a:t>Save time and make PAs happy</a:t>
            </a:r>
            <a:endParaRPr b="1">
              <a:solidFill>
                <a:srgbClr val="8B0D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7"/>
          <p:cNvSpPr txBox="1"/>
          <p:nvPr/>
        </p:nvSpPr>
        <p:spPr>
          <a:xfrm>
            <a:off x="5420213" y="1746813"/>
            <a:ext cx="283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</a:rPr>
              <a:t>Reduces time taken by tasks involved in course scheduling by 50% (about 3</a:t>
            </a:r>
            <a:r>
              <a:rPr b="1" lang="en" sz="1200">
                <a:solidFill>
                  <a:schemeClr val="lt1"/>
                </a:solidFill>
              </a:rPr>
              <a:t>0 hrs</a:t>
            </a:r>
            <a:r>
              <a:rPr b="1" lang="en" sz="1200">
                <a:solidFill>
                  <a:schemeClr val="lt1"/>
                </a:solidFill>
              </a:rPr>
              <a:t>)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134" name="Google Shape;134;p27"/>
          <p:cNvSpPr txBox="1"/>
          <p:nvPr/>
        </p:nvSpPr>
        <p:spPr>
          <a:xfrm>
            <a:off x="5441400" y="3046213"/>
            <a:ext cx="274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</a:rPr>
              <a:t> </a:t>
            </a:r>
            <a:r>
              <a:rPr b="1" lang="en">
                <a:solidFill>
                  <a:schemeClr val="lt1"/>
                </a:solidFill>
              </a:rPr>
              <a:t>Boosts work satisfaction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7"/>
          <p:cNvSpPr/>
          <p:nvPr/>
        </p:nvSpPr>
        <p:spPr>
          <a:xfrm>
            <a:off x="738400" y="1806837"/>
            <a:ext cx="2790900" cy="678900"/>
          </a:xfrm>
          <a:prstGeom prst="roundRect">
            <a:avLst>
              <a:gd fmla="val 16667" name="adj"/>
            </a:avLst>
          </a:prstGeom>
          <a:solidFill>
            <a:srgbClr val="8B0D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7"/>
          <p:cNvSpPr txBox="1"/>
          <p:nvPr/>
        </p:nvSpPr>
        <p:spPr>
          <a:xfrm>
            <a:off x="815975" y="1834425"/>
            <a:ext cx="2713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lt1"/>
                </a:solidFill>
              </a:rPr>
              <a:t>Time wasted in extra effort &amp; poor efficiency in collaboration</a:t>
            </a:r>
            <a:endParaRPr b="1" sz="1300">
              <a:solidFill>
                <a:schemeClr val="lt1"/>
              </a:solidFill>
            </a:endParaRPr>
          </a:p>
        </p:txBody>
      </p:sp>
      <p:sp>
        <p:nvSpPr>
          <p:cNvPr id="137" name="Google Shape;137;p27"/>
          <p:cNvSpPr/>
          <p:nvPr/>
        </p:nvSpPr>
        <p:spPr>
          <a:xfrm>
            <a:off x="738400" y="2957462"/>
            <a:ext cx="2790900" cy="678900"/>
          </a:xfrm>
          <a:prstGeom prst="roundRect">
            <a:avLst>
              <a:gd fmla="val 16667" name="adj"/>
            </a:avLst>
          </a:prstGeom>
          <a:solidFill>
            <a:srgbClr val="8B0D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7"/>
          <p:cNvSpPr txBox="1"/>
          <p:nvPr/>
        </p:nvSpPr>
        <p:spPr>
          <a:xfrm>
            <a:off x="868950" y="3008450"/>
            <a:ext cx="2433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Work is not enjoyable and can be very stressful</a:t>
            </a:r>
            <a:endParaRPr b="1"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9" name="Google Shape;139;p27"/>
          <p:cNvSpPr/>
          <p:nvPr/>
        </p:nvSpPr>
        <p:spPr>
          <a:xfrm>
            <a:off x="3991175" y="2993925"/>
            <a:ext cx="967200" cy="255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1175" y="1863850"/>
            <a:ext cx="967183" cy="10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5" name="Google Shape;145;p28"/>
          <p:cNvGraphicFramePr/>
          <p:nvPr/>
        </p:nvGraphicFramePr>
        <p:xfrm>
          <a:off x="757925" y="10038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{EF246B20-74DD-4198-89FE-787974F474B6}</a:tableStyleId>
              </a:tblPr>
              <a:tblGrid>
                <a:gridCol w="1360700"/>
                <a:gridCol w="1281375"/>
                <a:gridCol w="1297800"/>
                <a:gridCol w="1306650"/>
                <a:gridCol w="1238450"/>
                <a:gridCol w="1143175"/>
              </a:tblGrid>
              <a:tr h="833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8B0D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Course Info management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solidFill>
                      <a:srgbClr val="8B0D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Schedule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Visualization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solidFill>
                      <a:srgbClr val="8B0D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Communicate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with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stakeholders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solidFill>
                      <a:srgbClr val="8B0D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Real-time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Scheduling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solidFill>
                      <a:srgbClr val="8B0D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AI based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Insights</a:t>
                      </a:r>
                      <a:endParaRPr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solidFill>
                      <a:srgbClr val="8B0D32"/>
                    </a:solidFill>
                  </a:tcPr>
                </a:tc>
              </a:tr>
              <a:tr h="501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Excel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07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00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Google doc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442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Email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442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Whiteboard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442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8B0D32"/>
                          </a:solidFill>
                        </a:rPr>
                        <a:t>  SemPlan</a:t>
                      </a:r>
                      <a:endParaRPr b="1">
                        <a:solidFill>
                          <a:srgbClr val="8B0D32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146" name="Google Shape;1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1300" y="4166700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975" y="4166700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6650" y="4166700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4325" y="4166700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000" y="4166700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6650" y="3347025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975" y="3737275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1300" y="2323850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4325" y="2846663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975" y="2846663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975" y="1822200"/>
            <a:ext cx="507600" cy="5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925" y="4244863"/>
            <a:ext cx="351275" cy="35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>
            <p:ph type="title"/>
          </p:nvPr>
        </p:nvSpPr>
        <p:spPr>
          <a:xfrm>
            <a:off x="1947445" y="297450"/>
            <a:ext cx="52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B0D32"/>
                </a:solidFill>
                <a:latin typeface="Arial"/>
                <a:ea typeface="Arial"/>
                <a:cs typeface="Arial"/>
                <a:sym typeface="Arial"/>
              </a:rPr>
              <a:t>One platform for all needs</a:t>
            </a:r>
            <a:endParaRPr b="1">
              <a:solidFill>
                <a:srgbClr val="8B0D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8"/>
          <p:cNvSpPr txBox="1"/>
          <p:nvPr/>
        </p:nvSpPr>
        <p:spPr>
          <a:xfrm>
            <a:off x="57725" y="1608250"/>
            <a:ext cx="700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One time</a:t>
            </a:r>
            <a:endParaRPr sz="15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$140</a:t>
            </a:r>
            <a:endParaRPr sz="18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60" name="Google Shape;160;p28"/>
          <p:cNvSpPr/>
          <p:nvPr/>
        </p:nvSpPr>
        <p:spPr>
          <a:xfrm>
            <a:off x="1879625" y="932525"/>
            <a:ext cx="6928500" cy="990900"/>
          </a:xfrm>
          <a:prstGeom prst="ellipse">
            <a:avLst/>
          </a:prstGeom>
          <a:noFill/>
          <a:ln cap="flat" cmpd="sng" w="285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8"/>
          <p:cNvSpPr/>
          <p:nvPr/>
        </p:nvSpPr>
        <p:spPr>
          <a:xfrm>
            <a:off x="641453" y="1973850"/>
            <a:ext cx="351300" cy="204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8"/>
          <p:cNvSpPr/>
          <p:nvPr/>
        </p:nvSpPr>
        <p:spPr>
          <a:xfrm>
            <a:off x="641453" y="2998325"/>
            <a:ext cx="351300" cy="204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8"/>
          <p:cNvSpPr txBox="1"/>
          <p:nvPr/>
        </p:nvSpPr>
        <p:spPr>
          <a:xfrm>
            <a:off x="6575" y="2700525"/>
            <a:ext cx="80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Annual</a:t>
            </a:r>
            <a:endParaRPr sz="15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$70</a:t>
            </a:r>
            <a:endParaRPr sz="15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641453" y="3930250"/>
            <a:ext cx="351300" cy="204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8"/>
          <p:cNvSpPr txBox="1"/>
          <p:nvPr/>
        </p:nvSpPr>
        <p:spPr>
          <a:xfrm>
            <a:off x="6575" y="3667825"/>
            <a:ext cx="80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Each</a:t>
            </a:r>
            <a:endParaRPr sz="15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$35</a:t>
            </a:r>
            <a:endParaRPr sz="15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188" y="164075"/>
            <a:ext cx="8859626" cy="45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/>
        </p:nvSpPr>
        <p:spPr>
          <a:xfrm>
            <a:off x="1914600" y="755525"/>
            <a:ext cx="5314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/>
              <a:t>Annual Subscription</a:t>
            </a:r>
            <a:endParaRPr b="1"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Pricing metric: Depends on how many programs in the organization</a:t>
            </a:r>
            <a:endParaRPr b="1" sz="1200">
              <a:solidFill>
                <a:srgbClr val="8B0D3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/>
        </p:nvSpPr>
        <p:spPr>
          <a:xfrm>
            <a:off x="2346300" y="3561475"/>
            <a:ext cx="44514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Take CMU(100 programs) for example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$12,000 Cost = $90,000 Benefit</a:t>
            </a: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         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edium"/>
                <a:ea typeface="Roboto Medium"/>
                <a:cs typeface="Roboto Medium"/>
                <a:sym typeface="Roboto Medium"/>
              </a:rPr>
              <a:t>Benefit-cost ratio</a:t>
            </a:r>
            <a:endParaRPr sz="17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CC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7.5</a:t>
            </a:r>
            <a:r>
              <a:rPr lang="en" sz="1700">
                <a:solidFill>
                  <a:srgbClr val="CC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: 1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77" name="Google Shape;177;p30"/>
          <p:cNvSpPr txBox="1"/>
          <p:nvPr>
            <p:ph type="title"/>
          </p:nvPr>
        </p:nvSpPr>
        <p:spPr>
          <a:xfrm>
            <a:off x="1023300" y="182825"/>
            <a:ext cx="709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B0D32"/>
                </a:solidFill>
                <a:latin typeface="Arial"/>
                <a:ea typeface="Arial"/>
                <a:cs typeface="Arial"/>
                <a:sym typeface="Arial"/>
              </a:rPr>
              <a:t>Our Solution offers ~7.5x benefits to cost</a:t>
            </a:r>
            <a:endParaRPr b="1">
              <a:solidFill>
                <a:srgbClr val="8B0D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8" name="Google Shape;178;p30"/>
          <p:cNvGraphicFramePr/>
          <p:nvPr/>
        </p:nvGraphicFramePr>
        <p:xfrm>
          <a:off x="2604450" y="1323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{EF246B20-74DD-4198-89FE-787974F474B6}</a:tableStyleId>
              </a:tblPr>
              <a:tblGrid>
                <a:gridCol w="1967550"/>
                <a:gridCol w="1967550"/>
              </a:tblGrid>
              <a:tr h="32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Organization Size</a:t>
                      </a:r>
                      <a:endParaRPr sz="1100">
                        <a:solidFill>
                          <a:schemeClr val="lt1"/>
                        </a:solidFill>
                        <a:latin typeface="Roboto Black"/>
                        <a:ea typeface="Roboto Black"/>
                        <a:cs typeface="Roboto Black"/>
                        <a:sym typeface="Roboto Black"/>
                      </a:endParaRPr>
                    </a:p>
                  </a:txBody>
                  <a:tcPr marT="91425" marB="91425" marR="91425" marL="91425">
                    <a:solidFill>
                      <a:srgbClr val="8B0D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Price</a:t>
                      </a:r>
                      <a:endParaRPr sz="1100">
                        <a:solidFill>
                          <a:schemeClr val="lt1"/>
                        </a:solidFill>
                        <a:latin typeface="Roboto Black"/>
                        <a:ea typeface="Roboto Black"/>
                        <a:cs typeface="Roboto Black"/>
                        <a:sym typeface="Roboto Black"/>
                      </a:endParaRPr>
                    </a:p>
                  </a:txBody>
                  <a:tcPr marT="91425" marB="91425" marR="91425" marL="91425">
                    <a:solidFill>
                      <a:srgbClr val="8B0D32"/>
                    </a:solidFill>
                  </a:tcPr>
                </a:tc>
              </a:tr>
              <a:tr h="32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$120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$1000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100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$8500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200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$15000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U</a:t>
                      </a:r>
                      <a:r>
                        <a:rPr lang="en" sz="1100"/>
                        <a:t>nlimited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$18000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9" name="Google Shape;179;p30"/>
          <p:cNvSpPr/>
          <p:nvPr/>
        </p:nvSpPr>
        <p:spPr>
          <a:xfrm>
            <a:off x="531000" y="1030275"/>
            <a:ext cx="1703916" cy="994248"/>
          </a:xfrm>
          <a:prstGeom prst="cloud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0"/>
          <p:cNvSpPr txBox="1"/>
          <p:nvPr/>
        </p:nvSpPr>
        <p:spPr>
          <a:xfrm>
            <a:off x="706950" y="1221950"/>
            <a:ext cx="1561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 Light"/>
                <a:ea typeface="Roboto Light"/>
                <a:cs typeface="Roboto Light"/>
                <a:sym typeface="Roboto Light"/>
              </a:rPr>
              <a:t>Similar strategy with Canvas LMS</a:t>
            </a:r>
            <a:r>
              <a:rPr lang="en" sz="13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1" name="Google Shape;181;p30"/>
          <p:cNvSpPr/>
          <p:nvPr/>
        </p:nvSpPr>
        <p:spPr>
          <a:xfrm>
            <a:off x="2101950" y="1806950"/>
            <a:ext cx="166500" cy="111000"/>
          </a:xfrm>
          <a:prstGeom prst="flowChartConnector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0"/>
          <p:cNvSpPr/>
          <p:nvPr/>
        </p:nvSpPr>
        <p:spPr>
          <a:xfrm>
            <a:off x="2268450" y="1917950"/>
            <a:ext cx="166500" cy="111000"/>
          </a:xfrm>
          <a:prstGeom prst="flowChartConnector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022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/>
        </p:nvSpPr>
        <p:spPr>
          <a:xfrm>
            <a:off x="950950" y="2774325"/>
            <a:ext cx="591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2"/>
          <p:cNvSpPr txBox="1"/>
          <p:nvPr>
            <p:ph type="title"/>
          </p:nvPr>
        </p:nvSpPr>
        <p:spPr>
          <a:xfrm>
            <a:off x="950938" y="63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B0D32"/>
                </a:solidFill>
                <a:latin typeface="Arial"/>
                <a:ea typeface="Arial"/>
                <a:cs typeface="Arial"/>
                <a:sym typeface="Arial"/>
              </a:rPr>
              <a:t>We recommend to go forward with SemPlan</a:t>
            </a:r>
            <a:endParaRPr b="1">
              <a:solidFill>
                <a:srgbClr val="8B0D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1948000" y="1605825"/>
            <a:ext cx="6526500" cy="3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8B0D32"/>
              </a:buClr>
              <a:buSzPts val="1600"/>
              <a:buChar char="➔"/>
            </a:pPr>
            <a:r>
              <a:rPr b="1" lang="en" sz="1600">
                <a:solidFill>
                  <a:srgbClr val="8B0D32"/>
                </a:solidFill>
              </a:rPr>
              <a:t>No leader in the space of curriculum management software</a:t>
            </a:r>
            <a:endParaRPr b="1" sz="1600">
              <a:solidFill>
                <a:srgbClr val="8B0D3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B0D3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8B0D32"/>
              </a:buClr>
              <a:buSzPts val="1600"/>
              <a:buChar char="➔"/>
            </a:pPr>
            <a:r>
              <a:rPr b="1" lang="en" sz="1600">
                <a:solidFill>
                  <a:srgbClr val="8B0D32"/>
                </a:solidFill>
              </a:rPr>
              <a:t>Big opportunity to get a large market share</a:t>
            </a:r>
            <a:endParaRPr b="1" sz="1600">
              <a:solidFill>
                <a:srgbClr val="8B0D3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B0D3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8B0D32"/>
              </a:buClr>
              <a:buSzPts val="1600"/>
              <a:buChar char="➔"/>
            </a:pPr>
            <a:r>
              <a:rPr b="1" lang="en" sz="1600">
                <a:solidFill>
                  <a:srgbClr val="8B0D32"/>
                </a:solidFill>
              </a:rPr>
              <a:t>Capturing just 10% of the university market would result in approximately a recurring revenue of  ~$4M/year</a:t>
            </a:r>
            <a:endParaRPr b="1" sz="1600">
              <a:solidFill>
                <a:srgbClr val="8B0D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2"/>
          <p:cNvSpPr txBox="1"/>
          <p:nvPr/>
        </p:nvSpPr>
        <p:spPr>
          <a:xfrm>
            <a:off x="1407275" y="4396550"/>
            <a:ext cx="6676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We need your support and resources to go forward!</a:t>
            </a:r>
            <a:endParaRPr sz="2000"/>
          </a:p>
        </p:txBody>
      </p:sp>
      <p:pic>
        <p:nvPicPr>
          <p:cNvPr id="196" name="Google Shape;1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50" y="1738812"/>
            <a:ext cx="1652975" cy="15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2870575" y="2417500"/>
            <a:ext cx="399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700">
                <a:solidFill>
                  <a:srgbClr val="8B0D32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b="1" sz="4700">
              <a:solidFill>
                <a:srgbClr val="8B0D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/>
          </a:p>
        </p:txBody>
      </p:sp>
      <p:pic>
        <p:nvPicPr>
          <p:cNvPr id="202" name="Google Shape;202;p33"/>
          <p:cNvPicPr preferRelativeResize="0"/>
          <p:nvPr/>
        </p:nvPicPr>
        <p:blipFill rotWithShape="1">
          <a:blip r:embed="rId3">
            <a:alphaModFix/>
          </a:blip>
          <a:srcRect b="23877" l="0" r="54454" t="14359"/>
          <a:stretch/>
        </p:blipFill>
        <p:spPr>
          <a:xfrm>
            <a:off x="2870575" y="57725"/>
            <a:ext cx="3025550" cy="2307949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3"/>
          <p:cNvSpPr txBox="1"/>
          <p:nvPr>
            <p:ph type="title"/>
          </p:nvPr>
        </p:nvSpPr>
        <p:spPr>
          <a:xfrm>
            <a:off x="3956175" y="3611325"/>
            <a:ext cx="399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 sz="1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/>
          <p:nvPr>
            <p:ph type="title"/>
          </p:nvPr>
        </p:nvSpPr>
        <p:spPr>
          <a:xfrm>
            <a:off x="3417300" y="1919175"/>
            <a:ext cx="2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8B0D32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b="1" sz="4000">
              <a:solidFill>
                <a:srgbClr val="8B0D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149513" y="15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B0D32"/>
                </a:solidFill>
                <a:latin typeface="Arial"/>
                <a:ea typeface="Arial"/>
                <a:cs typeface="Arial"/>
                <a:sym typeface="Arial"/>
              </a:rPr>
              <a:t>Cost-Benefit Analysis</a:t>
            </a:r>
            <a:endParaRPr b="1">
              <a:solidFill>
                <a:srgbClr val="8B0D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925" y="786375"/>
            <a:ext cx="6767201" cy="403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9" name="Google Shape;219;p36"/>
          <p:cNvGraphicFramePr/>
          <p:nvPr/>
        </p:nvGraphicFramePr>
        <p:xfrm>
          <a:off x="451100" y="179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{C3BF6E8D-849D-4037-BB8B-6F7B423A8949}</a:tableStyleId>
              </a:tblPr>
              <a:tblGrid>
                <a:gridCol w="1275250"/>
                <a:gridCol w="1483700"/>
                <a:gridCol w="1124500"/>
                <a:gridCol w="1200725"/>
                <a:gridCol w="1345200"/>
                <a:gridCol w="1698350"/>
              </a:tblGrid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Time span for </a:t>
                      </a:r>
                      <a:r>
                        <a:rPr lang="en"/>
                        <a:t>course scheduling work per year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 time</a:t>
                      </a:r>
                      <a:r>
                        <a:rPr lang="en"/>
                        <a:t> spent on daily course scheduling work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Time saved by our solution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Hourly pay of Career Advisors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 money saved for one PA per year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 money saved an organization with 100 programs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0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 weeks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1.5</a:t>
                      </a:r>
                      <a:r>
                        <a:rPr lang="en"/>
                        <a:t> hrs per day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</a:t>
                      </a:r>
                      <a:r>
                        <a:rPr lang="en"/>
                        <a:t> hours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$30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$900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$90000</a:t>
                      </a:r>
                      <a:endParaRPr/>
                    </a:p>
                  </a:txBody>
                  <a:tcPr marT="91450" marB="91450" marR="91450" marL="91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0" name="Google Shape;220;p36"/>
          <p:cNvSpPr txBox="1"/>
          <p:nvPr>
            <p:ph type="title"/>
          </p:nvPr>
        </p:nvSpPr>
        <p:spPr>
          <a:xfrm>
            <a:off x="149513" y="15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B0D32"/>
                </a:solidFill>
                <a:latin typeface="Arial"/>
                <a:ea typeface="Arial"/>
                <a:cs typeface="Arial"/>
                <a:sym typeface="Arial"/>
              </a:rPr>
              <a:t>Benefit Justification</a:t>
            </a:r>
            <a:endParaRPr b="1">
              <a:solidFill>
                <a:srgbClr val="8B0D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7163"/>
            <a:ext cx="8229600" cy="482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3960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7650"/>
            <a:ext cx="8582025" cy="46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063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